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91928"/>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Fake News Detection Using BERT</a:t>
            </a:r>
            <a:endParaRPr lang="en-US" sz="4650" dirty="0"/>
          </a:p>
        </p:txBody>
      </p:sp>
      <p:sp>
        <p:nvSpPr>
          <p:cNvPr id="4" name="Text 1"/>
          <p:cNvSpPr/>
          <p:nvPr/>
        </p:nvSpPr>
        <p:spPr>
          <a:xfrm>
            <a:off x="793790" y="392060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NIKITA  AGARWAL</a:t>
            </a:r>
            <a:endParaRPr lang="en-US" sz="1750" dirty="0"/>
          </a:p>
        </p:txBody>
      </p:sp>
      <p:sp>
        <p:nvSpPr>
          <p:cNvPr id="5" name="Text 2"/>
          <p:cNvSpPr/>
          <p:nvPr/>
        </p:nvSpPr>
        <p:spPr>
          <a:xfrm>
            <a:off x="793790" y="453866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NITIN NEGI</a:t>
            </a:r>
            <a:endParaRPr lang="en-US" sz="1750" dirty="0"/>
          </a:p>
        </p:txBody>
      </p:sp>
      <p:sp>
        <p:nvSpPr>
          <p:cNvPr id="6" name="Text 3"/>
          <p:cNvSpPr/>
          <p:nvPr/>
        </p:nvSpPr>
        <p:spPr>
          <a:xfrm>
            <a:off x="793790" y="515671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POORNIMA </a:t>
            </a:r>
            <a:endParaRPr lang="en-US" sz="1750" dirty="0"/>
          </a:p>
        </p:txBody>
      </p:sp>
      <p:sp>
        <p:nvSpPr>
          <p:cNvPr id="7" name="Text 4"/>
          <p:cNvSpPr/>
          <p:nvPr/>
        </p:nvSpPr>
        <p:spPr>
          <a:xfrm>
            <a:off x="793790" y="577476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PRASANNAJEET                                                                </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1477" y="1044416"/>
            <a:ext cx="7913846" cy="1153239"/>
          </a:xfrm>
          <a:prstGeom prst="rect">
            <a:avLst/>
          </a:prstGeom>
          <a:noFill/>
          <a:ln/>
        </p:spPr>
        <p:txBody>
          <a:bodyPr wrap="square" lIns="0" tIns="0" rIns="0" bIns="0" rtlCol="0" anchor="t"/>
          <a:lstStyle/>
          <a:p>
            <a:pPr algn="l" indent="0" marL="0">
              <a:lnSpc>
                <a:spcPts val="4500"/>
              </a:lnSpc>
              <a:buNone/>
            </a:pPr>
            <a:r>
              <a:rPr lang="en-US" sz="3600" b="1" dirty="0">
                <a:solidFill>
                  <a:srgbClr val="FF8AAF"/>
                </a:solidFill>
                <a:latin typeface="Petrona Bold" pitchFamily="34" charset="0"/>
                <a:ea typeface="Petrona Bold" pitchFamily="34" charset="-122"/>
                <a:cs typeface="Petrona Bold" pitchFamily="34" charset="-120"/>
              </a:rPr>
              <a:t>Future Enhancements and Conclusion</a:t>
            </a:r>
            <a:endParaRPr lang="en-US" sz="3600" dirty="0"/>
          </a:p>
        </p:txBody>
      </p:sp>
      <p:sp>
        <p:nvSpPr>
          <p:cNvPr id="4" name="Shape 1"/>
          <p:cNvSpPr/>
          <p:nvPr/>
        </p:nvSpPr>
        <p:spPr>
          <a:xfrm>
            <a:off x="6101477" y="2461260"/>
            <a:ext cx="131802" cy="674727"/>
          </a:xfrm>
          <a:prstGeom prst="roundRect">
            <a:avLst>
              <a:gd name="adj" fmla="val 56007"/>
            </a:avLst>
          </a:prstGeom>
          <a:solidFill>
            <a:srgbClr val="2F1D63"/>
          </a:solidFill>
          <a:ln w="7620">
            <a:solidFill>
              <a:srgbClr val="48367C"/>
            </a:solidFill>
            <a:prstDash val="solid"/>
          </a:ln>
        </p:spPr>
      </p:sp>
      <p:sp>
        <p:nvSpPr>
          <p:cNvPr id="5" name="Text 2"/>
          <p:cNvSpPr/>
          <p:nvPr/>
        </p:nvSpPr>
        <p:spPr>
          <a:xfrm>
            <a:off x="6496883" y="2461260"/>
            <a:ext cx="2765227" cy="288250"/>
          </a:xfrm>
          <a:prstGeom prst="rect">
            <a:avLst/>
          </a:prstGeom>
          <a:noFill/>
          <a:ln/>
        </p:spPr>
        <p:txBody>
          <a:bodyPr wrap="none" lIns="0" tIns="0" rIns="0" bIns="0" rtlCol="0" anchor="t"/>
          <a:lstStyle/>
          <a:p>
            <a:pPr algn="l" indent="0" marL="0">
              <a:lnSpc>
                <a:spcPts val="2250"/>
              </a:lnSpc>
              <a:buNone/>
            </a:pPr>
            <a:r>
              <a:rPr lang="en-US" sz="1800" b="1" dirty="0">
                <a:solidFill>
                  <a:srgbClr val="E0D6DE"/>
                </a:solidFill>
                <a:latin typeface="Petrona Bold" pitchFamily="34" charset="0"/>
                <a:ea typeface="Petrona Bold" pitchFamily="34" charset="-122"/>
                <a:cs typeface="Petrona Bold" pitchFamily="34" charset="-120"/>
              </a:rPr>
              <a:t>Expand Language Support</a:t>
            </a:r>
            <a:endParaRPr lang="en-US" sz="1800" dirty="0"/>
          </a:p>
        </p:txBody>
      </p:sp>
      <p:sp>
        <p:nvSpPr>
          <p:cNvPr id="6" name="Text 3"/>
          <p:cNvSpPr/>
          <p:nvPr/>
        </p:nvSpPr>
        <p:spPr>
          <a:xfrm>
            <a:off x="6496883" y="2854881"/>
            <a:ext cx="7518440" cy="281107"/>
          </a:xfrm>
          <a:prstGeom prst="rect">
            <a:avLst/>
          </a:prstGeom>
          <a:noFill/>
          <a:ln/>
        </p:spPr>
        <p:txBody>
          <a:bodyPr wrap="none" lIns="0" tIns="0" rIns="0" bIns="0" rtlCol="0" anchor="t"/>
          <a:lstStyle/>
          <a:p>
            <a:pPr algn="l" indent="0" marL="0">
              <a:lnSpc>
                <a:spcPts val="2200"/>
              </a:lnSpc>
              <a:buNone/>
            </a:pPr>
            <a:r>
              <a:rPr lang="en-US" sz="1350" dirty="0">
                <a:solidFill>
                  <a:srgbClr val="E0D6DE"/>
                </a:solidFill>
                <a:latin typeface="Inter" pitchFamily="34" charset="0"/>
                <a:ea typeface="Inter" pitchFamily="34" charset="-122"/>
                <a:cs typeface="Inter" pitchFamily="34" charset="-120"/>
              </a:rPr>
              <a:t>Integrate multilingual models like mBERT to detect fake news in diverse languages.</a:t>
            </a:r>
            <a:endParaRPr lang="en-US" sz="1350" dirty="0"/>
          </a:p>
        </p:txBody>
      </p:sp>
      <p:sp>
        <p:nvSpPr>
          <p:cNvPr id="7" name="Shape 4"/>
          <p:cNvSpPr/>
          <p:nvPr/>
        </p:nvSpPr>
        <p:spPr>
          <a:xfrm>
            <a:off x="6365081" y="3311723"/>
            <a:ext cx="131802" cy="674727"/>
          </a:xfrm>
          <a:prstGeom prst="roundRect">
            <a:avLst>
              <a:gd name="adj" fmla="val 56007"/>
            </a:avLst>
          </a:prstGeom>
          <a:solidFill>
            <a:srgbClr val="2F1D63"/>
          </a:solidFill>
          <a:ln w="7620">
            <a:solidFill>
              <a:srgbClr val="48367C"/>
            </a:solidFill>
            <a:prstDash val="solid"/>
          </a:ln>
        </p:spPr>
      </p:sp>
      <p:sp>
        <p:nvSpPr>
          <p:cNvPr id="8" name="Text 5"/>
          <p:cNvSpPr/>
          <p:nvPr/>
        </p:nvSpPr>
        <p:spPr>
          <a:xfrm>
            <a:off x="6760488" y="3311723"/>
            <a:ext cx="2346603" cy="288250"/>
          </a:xfrm>
          <a:prstGeom prst="rect">
            <a:avLst/>
          </a:prstGeom>
          <a:noFill/>
          <a:ln/>
        </p:spPr>
        <p:txBody>
          <a:bodyPr wrap="none" lIns="0" tIns="0" rIns="0" bIns="0" rtlCol="0" anchor="t"/>
          <a:lstStyle/>
          <a:p>
            <a:pPr algn="l" indent="0" marL="0">
              <a:lnSpc>
                <a:spcPts val="2250"/>
              </a:lnSpc>
              <a:buNone/>
            </a:pPr>
            <a:r>
              <a:rPr lang="en-US" sz="1800" b="1" dirty="0">
                <a:solidFill>
                  <a:srgbClr val="E0D6DE"/>
                </a:solidFill>
                <a:latin typeface="Petrona Bold" pitchFamily="34" charset="0"/>
                <a:ea typeface="Petrona Bold" pitchFamily="34" charset="-122"/>
                <a:cs typeface="Petrona Bold" pitchFamily="34" charset="-120"/>
              </a:rPr>
              <a:t>Real-Time Integration</a:t>
            </a:r>
            <a:endParaRPr lang="en-US" sz="1800" dirty="0"/>
          </a:p>
        </p:txBody>
      </p:sp>
      <p:sp>
        <p:nvSpPr>
          <p:cNvPr id="9" name="Text 6"/>
          <p:cNvSpPr/>
          <p:nvPr/>
        </p:nvSpPr>
        <p:spPr>
          <a:xfrm>
            <a:off x="6760488" y="3705344"/>
            <a:ext cx="7254835" cy="281107"/>
          </a:xfrm>
          <a:prstGeom prst="rect">
            <a:avLst/>
          </a:prstGeom>
          <a:noFill/>
          <a:ln/>
        </p:spPr>
        <p:txBody>
          <a:bodyPr wrap="none" lIns="0" tIns="0" rIns="0" bIns="0" rtlCol="0" anchor="t"/>
          <a:lstStyle/>
          <a:p>
            <a:pPr algn="l" indent="0" marL="0">
              <a:lnSpc>
                <a:spcPts val="2200"/>
              </a:lnSpc>
              <a:buNone/>
            </a:pPr>
            <a:r>
              <a:rPr lang="en-US" sz="1350" dirty="0">
                <a:solidFill>
                  <a:srgbClr val="E0D6DE"/>
                </a:solidFill>
                <a:latin typeface="Inter" pitchFamily="34" charset="0"/>
                <a:ea typeface="Inter" pitchFamily="34" charset="-122"/>
                <a:cs typeface="Inter" pitchFamily="34" charset="-120"/>
              </a:rPr>
              <a:t>Connect with live news streams and social media APIs for continuous monitoring.</a:t>
            </a:r>
            <a:endParaRPr lang="en-US" sz="1350" dirty="0"/>
          </a:p>
        </p:txBody>
      </p:sp>
      <p:sp>
        <p:nvSpPr>
          <p:cNvPr id="10" name="Shape 7"/>
          <p:cNvSpPr/>
          <p:nvPr/>
        </p:nvSpPr>
        <p:spPr>
          <a:xfrm>
            <a:off x="6628686" y="4162187"/>
            <a:ext cx="131802" cy="674727"/>
          </a:xfrm>
          <a:prstGeom prst="roundRect">
            <a:avLst>
              <a:gd name="adj" fmla="val 56007"/>
            </a:avLst>
          </a:prstGeom>
          <a:solidFill>
            <a:srgbClr val="2F1D63"/>
          </a:solidFill>
          <a:ln w="7620">
            <a:solidFill>
              <a:srgbClr val="48367C"/>
            </a:solidFill>
            <a:prstDash val="solid"/>
          </a:ln>
        </p:spPr>
      </p:sp>
      <p:sp>
        <p:nvSpPr>
          <p:cNvPr id="11" name="Text 8"/>
          <p:cNvSpPr/>
          <p:nvPr/>
        </p:nvSpPr>
        <p:spPr>
          <a:xfrm>
            <a:off x="7024092" y="4162187"/>
            <a:ext cx="2306717" cy="288250"/>
          </a:xfrm>
          <a:prstGeom prst="rect">
            <a:avLst/>
          </a:prstGeom>
          <a:noFill/>
          <a:ln/>
        </p:spPr>
        <p:txBody>
          <a:bodyPr wrap="none" lIns="0" tIns="0" rIns="0" bIns="0" rtlCol="0" anchor="t"/>
          <a:lstStyle/>
          <a:p>
            <a:pPr algn="l" indent="0" marL="0">
              <a:lnSpc>
                <a:spcPts val="2250"/>
              </a:lnSpc>
              <a:buNone/>
            </a:pPr>
            <a:r>
              <a:rPr lang="en-US" sz="1800" b="1" dirty="0">
                <a:solidFill>
                  <a:srgbClr val="E0D6DE"/>
                </a:solidFill>
                <a:latin typeface="Petrona Bold" pitchFamily="34" charset="0"/>
                <a:ea typeface="Petrona Bold" pitchFamily="34" charset="-122"/>
                <a:cs typeface="Petrona Bold" pitchFamily="34" charset="-120"/>
              </a:rPr>
              <a:t>Explainable AI</a:t>
            </a:r>
            <a:endParaRPr lang="en-US" sz="1800" dirty="0"/>
          </a:p>
        </p:txBody>
      </p:sp>
      <p:sp>
        <p:nvSpPr>
          <p:cNvPr id="12" name="Text 9"/>
          <p:cNvSpPr/>
          <p:nvPr/>
        </p:nvSpPr>
        <p:spPr>
          <a:xfrm>
            <a:off x="7024092" y="4555808"/>
            <a:ext cx="6991231" cy="281107"/>
          </a:xfrm>
          <a:prstGeom prst="rect">
            <a:avLst/>
          </a:prstGeom>
          <a:noFill/>
          <a:ln/>
        </p:spPr>
        <p:txBody>
          <a:bodyPr wrap="none" lIns="0" tIns="0" rIns="0" bIns="0" rtlCol="0" anchor="t"/>
          <a:lstStyle/>
          <a:p>
            <a:pPr algn="l" indent="0" marL="0">
              <a:lnSpc>
                <a:spcPts val="2200"/>
              </a:lnSpc>
              <a:buNone/>
            </a:pPr>
            <a:r>
              <a:rPr lang="en-US" sz="1350" dirty="0">
                <a:solidFill>
                  <a:srgbClr val="E0D6DE"/>
                </a:solidFill>
                <a:latin typeface="Inter" pitchFamily="34" charset="0"/>
                <a:ea typeface="Inter" pitchFamily="34" charset="-122"/>
                <a:cs typeface="Inter" pitchFamily="34" charset="-120"/>
              </a:rPr>
              <a:t>Incorporate tools like LIME or SHAP to provide transparency in model decisions.</a:t>
            </a:r>
            <a:endParaRPr lang="en-US" sz="1350" dirty="0"/>
          </a:p>
        </p:txBody>
      </p:sp>
      <p:sp>
        <p:nvSpPr>
          <p:cNvPr id="13" name="Shape 10"/>
          <p:cNvSpPr/>
          <p:nvPr/>
        </p:nvSpPr>
        <p:spPr>
          <a:xfrm>
            <a:off x="6892290" y="5012650"/>
            <a:ext cx="131802" cy="955834"/>
          </a:xfrm>
          <a:prstGeom prst="roundRect">
            <a:avLst>
              <a:gd name="adj" fmla="val 56007"/>
            </a:avLst>
          </a:prstGeom>
          <a:solidFill>
            <a:srgbClr val="2F1D63"/>
          </a:solidFill>
          <a:ln w="7620">
            <a:solidFill>
              <a:srgbClr val="48367C"/>
            </a:solidFill>
            <a:prstDash val="solid"/>
          </a:ln>
        </p:spPr>
      </p:sp>
      <p:sp>
        <p:nvSpPr>
          <p:cNvPr id="14" name="Text 11"/>
          <p:cNvSpPr/>
          <p:nvPr/>
        </p:nvSpPr>
        <p:spPr>
          <a:xfrm>
            <a:off x="7287697" y="5012650"/>
            <a:ext cx="2306717" cy="288250"/>
          </a:xfrm>
          <a:prstGeom prst="rect">
            <a:avLst/>
          </a:prstGeom>
          <a:noFill/>
          <a:ln/>
        </p:spPr>
        <p:txBody>
          <a:bodyPr wrap="none" lIns="0" tIns="0" rIns="0" bIns="0" rtlCol="0" anchor="t"/>
          <a:lstStyle/>
          <a:p>
            <a:pPr algn="l" indent="0" marL="0">
              <a:lnSpc>
                <a:spcPts val="2250"/>
              </a:lnSpc>
              <a:buNone/>
            </a:pPr>
            <a:r>
              <a:rPr lang="en-US" sz="1800" b="1" dirty="0">
                <a:solidFill>
                  <a:srgbClr val="E0D6DE"/>
                </a:solidFill>
                <a:latin typeface="Petrona Bold" pitchFamily="34" charset="0"/>
                <a:ea typeface="Petrona Bold" pitchFamily="34" charset="-122"/>
                <a:cs typeface="Petrona Bold" pitchFamily="34" charset="-120"/>
              </a:rPr>
              <a:t>Deployment</a:t>
            </a:r>
            <a:endParaRPr lang="en-US" sz="1800" dirty="0"/>
          </a:p>
        </p:txBody>
      </p:sp>
      <p:sp>
        <p:nvSpPr>
          <p:cNvPr id="15" name="Text 12"/>
          <p:cNvSpPr/>
          <p:nvPr/>
        </p:nvSpPr>
        <p:spPr>
          <a:xfrm>
            <a:off x="7287697" y="5406271"/>
            <a:ext cx="6727627" cy="562213"/>
          </a:xfrm>
          <a:prstGeom prst="rect">
            <a:avLst/>
          </a:prstGeom>
          <a:noFill/>
          <a:ln/>
        </p:spPr>
        <p:txBody>
          <a:bodyPr wrap="square" lIns="0" tIns="0" rIns="0" bIns="0" rtlCol="0" anchor="t"/>
          <a:lstStyle/>
          <a:p>
            <a:pPr algn="l" indent="0" marL="0">
              <a:lnSpc>
                <a:spcPts val="2200"/>
              </a:lnSpc>
              <a:buNone/>
            </a:pPr>
            <a:r>
              <a:rPr lang="en-US" sz="1350" dirty="0">
                <a:solidFill>
                  <a:srgbClr val="E0D6DE"/>
                </a:solidFill>
                <a:latin typeface="Inter" pitchFamily="34" charset="0"/>
                <a:ea typeface="Inter" pitchFamily="34" charset="-122"/>
                <a:cs typeface="Inter" pitchFamily="34" charset="-120"/>
              </a:rPr>
              <a:t>Develop web/mobile apps and browser extensions for public access and verification.</a:t>
            </a:r>
            <a:endParaRPr lang="en-US" sz="1350" dirty="0"/>
          </a:p>
        </p:txBody>
      </p:sp>
      <p:sp>
        <p:nvSpPr>
          <p:cNvPr id="16" name="Text 13"/>
          <p:cNvSpPr/>
          <p:nvPr/>
        </p:nvSpPr>
        <p:spPr>
          <a:xfrm>
            <a:off x="6101477" y="6341864"/>
            <a:ext cx="7913846" cy="843320"/>
          </a:xfrm>
          <a:prstGeom prst="rect">
            <a:avLst/>
          </a:prstGeom>
          <a:noFill/>
          <a:ln/>
        </p:spPr>
        <p:txBody>
          <a:bodyPr wrap="square" lIns="0" tIns="0" rIns="0" bIns="0" rtlCol="0" anchor="t"/>
          <a:lstStyle/>
          <a:p>
            <a:pPr algn="l" indent="0" marL="0">
              <a:lnSpc>
                <a:spcPts val="2200"/>
              </a:lnSpc>
              <a:buNone/>
            </a:pPr>
            <a:r>
              <a:rPr lang="en-US" sz="1350" dirty="0">
                <a:solidFill>
                  <a:srgbClr val="E0D6DE"/>
                </a:solidFill>
                <a:latin typeface="Inter" pitchFamily="34" charset="0"/>
                <a:ea typeface="Inter" pitchFamily="34" charset="-122"/>
                <a:cs typeface="Inter" pitchFamily="34" charset="-120"/>
              </a:rPr>
              <a:t>The project demonstrates that transformer-based models like BERT provide a powerful, scalable solution for fake news detection. With further enhancements, such systems can significantly contribute to combating misinformation and promoting media integrity globally.</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99573"/>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INTRODUCTION</a:t>
            </a:r>
            <a:endParaRPr lang="en-US" sz="4650" dirty="0"/>
          </a:p>
        </p:txBody>
      </p:sp>
      <p:sp>
        <p:nvSpPr>
          <p:cNvPr id="3" name="Text 1"/>
          <p:cNvSpPr/>
          <p:nvPr/>
        </p:nvSpPr>
        <p:spPr>
          <a:xfrm>
            <a:off x="793790" y="3497461"/>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This project explores the use of BERT-based transformer models to detect fake news in digital media. Fake news spreads rapidly online, influencing public opinion and societal trust. Traditional detection methods struggle with nuanced language and context, making advanced NLP techniques essential.</a:t>
            </a:r>
            <a:endParaRPr lang="en-US" sz="1750" dirty="0"/>
          </a:p>
        </p:txBody>
      </p:sp>
      <p:sp>
        <p:nvSpPr>
          <p:cNvPr id="4" name="Text 2"/>
          <p:cNvSpPr/>
          <p:nvPr/>
        </p:nvSpPr>
        <p:spPr>
          <a:xfrm>
            <a:off x="793790" y="4841319"/>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We fine-tune DistilBERT, a lightweight variant of BERT, on a balanced dataset of real and fake news articles. The model captures contextual semantics to classify news accurately, aiming to provide a scalable and efficient solution for misinformation detection.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40594"/>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 MOTIVATION</a:t>
            </a:r>
            <a:endParaRPr lang="en-US" sz="4650" dirty="0"/>
          </a:p>
        </p:txBody>
      </p:sp>
      <p:sp>
        <p:nvSpPr>
          <p:cNvPr id="4" name="Shape 1"/>
          <p:cNvSpPr/>
          <p:nvPr/>
        </p:nvSpPr>
        <p:spPr>
          <a:xfrm>
            <a:off x="793790" y="2025015"/>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1530906" y="2102882"/>
            <a:ext cx="2899410" cy="744141"/>
          </a:xfrm>
          <a:prstGeom prst="rect">
            <a:avLst/>
          </a:prstGeom>
          <a:noFill/>
          <a:ln/>
        </p:spPr>
        <p:txBody>
          <a:bodyPr wrap="squar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Information Age Challenges</a:t>
            </a:r>
            <a:endParaRPr lang="en-US" sz="2300" dirty="0"/>
          </a:p>
        </p:txBody>
      </p:sp>
      <p:sp>
        <p:nvSpPr>
          <p:cNvPr id="6" name="Text 3"/>
          <p:cNvSpPr/>
          <p:nvPr/>
        </p:nvSpPr>
        <p:spPr>
          <a:xfrm>
            <a:off x="1530906" y="2983111"/>
            <a:ext cx="2899410" cy="217741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Social media enables instant information sharing but also accelerates fake news dissemination, impacting politics, health, and social trust.</a:t>
            </a:r>
            <a:endParaRPr lang="en-US" sz="1750" dirty="0"/>
          </a:p>
        </p:txBody>
      </p:sp>
      <p:sp>
        <p:nvSpPr>
          <p:cNvPr id="7" name="Shape 4"/>
          <p:cNvSpPr/>
          <p:nvPr/>
        </p:nvSpPr>
        <p:spPr>
          <a:xfrm>
            <a:off x="4713803" y="2025015"/>
            <a:ext cx="510302" cy="510302"/>
          </a:xfrm>
          <a:prstGeom prst="roundRect">
            <a:avLst>
              <a:gd name="adj" fmla="val 18669"/>
            </a:avLst>
          </a:prstGeom>
          <a:solidFill>
            <a:srgbClr val="2F1D63"/>
          </a:solidFill>
          <a:ln w="7620">
            <a:solidFill>
              <a:srgbClr val="48367C"/>
            </a:solidFill>
            <a:prstDash val="solid"/>
          </a:ln>
        </p:spPr>
      </p:sp>
      <p:sp>
        <p:nvSpPr>
          <p:cNvPr id="8" name="Text 5"/>
          <p:cNvSpPr/>
          <p:nvPr/>
        </p:nvSpPr>
        <p:spPr>
          <a:xfrm>
            <a:off x="5450919" y="2102882"/>
            <a:ext cx="2899410"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Need for Automation</a:t>
            </a:r>
            <a:endParaRPr lang="en-US" sz="2300" dirty="0"/>
          </a:p>
        </p:txBody>
      </p:sp>
      <p:sp>
        <p:nvSpPr>
          <p:cNvPr id="9" name="Text 6"/>
          <p:cNvSpPr/>
          <p:nvPr/>
        </p:nvSpPr>
        <p:spPr>
          <a:xfrm>
            <a:off x="5450919" y="2611041"/>
            <a:ext cx="2899410" cy="217741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Manual fact-checking is impractical at scale; intelligent systems using NLP and deep learning are essential for real-time fake news detection.</a:t>
            </a:r>
            <a:endParaRPr lang="en-US" sz="1750" dirty="0"/>
          </a:p>
        </p:txBody>
      </p:sp>
      <p:sp>
        <p:nvSpPr>
          <p:cNvPr id="10" name="Shape 7"/>
          <p:cNvSpPr/>
          <p:nvPr/>
        </p:nvSpPr>
        <p:spPr>
          <a:xfrm>
            <a:off x="793790" y="5614154"/>
            <a:ext cx="510302" cy="510302"/>
          </a:xfrm>
          <a:prstGeom prst="roundRect">
            <a:avLst>
              <a:gd name="adj" fmla="val 18669"/>
            </a:avLst>
          </a:prstGeom>
          <a:solidFill>
            <a:srgbClr val="2F1D63"/>
          </a:solidFill>
          <a:ln w="7620">
            <a:solidFill>
              <a:srgbClr val="48367C"/>
            </a:solidFill>
            <a:prstDash val="solid"/>
          </a:ln>
        </p:spPr>
      </p:sp>
      <p:sp>
        <p:nvSpPr>
          <p:cNvPr id="11" name="Text 8"/>
          <p:cNvSpPr/>
          <p:nvPr/>
        </p:nvSpPr>
        <p:spPr>
          <a:xfrm>
            <a:off x="1530906" y="569202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Rise of Transformers</a:t>
            </a:r>
            <a:endParaRPr lang="en-US" sz="2300" dirty="0"/>
          </a:p>
        </p:txBody>
      </p:sp>
      <p:sp>
        <p:nvSpPr>
          <p:cNvPr id="12" name="Text 9"/>
          <p:cNvSpPr/>
          <p:nvPr/>
        </p:nvSpPr>
        <p:spPr>
          <a:xfrm>
            <a:off x="1530906" y="6200180"/>
            <a:ext cx="6819305"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BERT’s bidirectional context understanding surpasses traditional ML models, offering improved accuracy in detecting nuanced misinformation.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076"/>
          </a:xfrm>
          <a:prstGeom prst="rect">
            <a:avLst/>
          </a:prstGeom>
        </p:spPr>
      </p:pic>
      <p:sp>
        <p:nvSpPr>
          <p:cNvPr id="3" name="Text 0"/>
          <p:cNvSpPr/>
          <p:nvPr/>
        </p:nvSpPr>
        <p:spPr>
          <a:xfrm>
            <a:off x="6150769" y="521970"/>
            <a:ext cx="6694289" cy="622816"/>
          </a:xfrm>
          <a:prstGeom prst="rect">
            <a:avLst/>
          </a:prstGeom>
          <a:noFill/>
          <a:ln/>
        </p:spPr>
        <p:txBody>
          <a:bodyPr wrap="none" lIns="0" tIns="0" rIns="0" bIns="0" rtlCol="0" anchor="t"/>
          <a:lstStyle/>
          <a:p>
            <a:pPr algn="l" indent="0" marL="0">
              <a:lnSpc>
                <a:spcPts val="4900"/>
              </a:lnSpc>
              <a:buNone/>
            </a:pPr>
            <a:r>
              <a:rPr lang="en-US" sz="3900" b="1" dirty="0">
                <a:solidFill>
                  <a:srgbClr val="FF8AAF"/>
                </a:solidFill>
                <a:latin typeface="Petrona Bold" pitchFamily="34" charset="0"/>
                <a:ea typeface="Petrona Bold" pitchFamily="34" charset="-122"/>
                <a:cs typeface="Petrona Bold" pitchFamily="34" charset="-120"/>
              </a:rPr>
              <a:t>Objectives and Key Outcomes</a:t>
            </a:r>
            <a:endParaRPr lang="en-US" sz="3900" dirty="0"/>
          </a:p>
        </p:txBody>
      </p:sp>
      <p:sp>
        <p:nvSpPr>
          <p:cNvPr id="4" name="Shape 1"/>
          <p:cNvSpPr/>
          <p:nvPr/>
        </p:nvSpPr>
        <p:spPr>
          <a:xfrm>
            <a:off x="6150769" y="1429464"/>
            <a:ext cx="7815263" cy="1427321"/>
          </a:xfrm>
          <a:prstGeom prst="roundRect">
            <a:avLst>
              <a:gd name="adj" fmla="val 5586"/>
            </a:avLst>
          </a:prstGeom>
          <a:solidFill>
            <a:srgbClr val="2F1D63"/>
          </a:solidFill>
          <a:ln w="7620">
            <a:solidFill>
              <a:srgbClr val="48367C"/>
            </a:solidFill>
            <a:prstDash val="solid"/>
          </a:ln>
        </p:spPr>
      </p:sp>
      <p:sp>
        <p:nvSpPr>
          <p:cNvPr id="5" name="Text 2"/>
          <p:cNvSpPr/>
          <p:nvPr/>
        </p:nvSpPr>
        <p:spPr>
          <a:xfrm>
            <a:off x="6348174" y="1626870"/>
            <a:ext cx="2491621" cy="311468"/>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Model Development</a:t>
            </a:r>
            <a:endParaRPr lang="en-US" sz="1950" dirty="0"/>
          </a:p>
        </p:txBody>
      </p:sp>
      <p:sp>
        <p:nvSpPr>
          <p:cNvPr id="6" name="Text 3"/>
          <p:cNvSpPr/>
          <p:nvPr/>
        </p:nvSpPr>
        <p:spPr>
          <a:xfrm>
            <a:off x="6348174" y="2052161"/>
            <a:ext cx="7420451" cy="607219"/>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Inter" pitchFamily="34" charset="0"/>
                <a:ea typeface="Inter" pitchFamily="34" charset="-122"/>
                <a:cs typeface="Inter" pitchFamily="34" charset="-120"/>
              </a:rPr>
              <a:t>Fine-tune DistilBERT on labeled news data to classify articles as real or fake with high accuracy.</a:t>
            </a:r>
            <a:endParaRPr lang="en-US" sz="1450" dirty="0"/>
          </a:p>
        </p:txBody>
      </p:sp>
      <p:sp>
        <p:nvSpPr>
          <p:cNvPr id="7" name="Shape 4"/>
          <p:cNvSpPr/>
          <p:nvPr/>
        </p:nvSpPr>
        <p:spPr>
          <a:xfrm>
            <a:off x="6150769" y="3046571"/>
            <a:ext cx="7815263" cy="1427321"/>
          </a:xfrm>
          <a:prstGeom prst="roundRect">
            <a:avLst>
              <a:gd name="adj" fmla="val 5586"/>
            </a:avLst>
          </a:prstGeom>
          <a:solidFill>
            <a:srgbClr val="2F1D63"/>
          </a:solidFill>
          <a:ln w="7620">
            <a:solidFill>
              <a:srgbClr val="48367C"/>
            </a:solidFill>
            <a:prstDash val="solid"/>
          </a:ln>
        </p:spPr>
      </p:sp>
      <p:sp>
        <p:nvSpPr>
          <p:cNvPr id="8" name="Text 5"/>
          <p:cNvSpPr/>
          <p:nvPr/>
        </p:nvSpPr>
        <p:spPr>
          <a:xfrm>
            <a:off x="6348174" y="3243977"/>
            <a:ext cx="2764036" cy="311468"/>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Performance Evaluation</a:t>
            </a:r>
            <a:endParaRPr lang="en-US" sz="1950" dirty="0"/>
          </a:p>
        </p:txBody>
      </p:sp>
      <p:sp>
        <p:nvSpPr>
          <p:cNvPr id="9" name="Text 6"/>
          <p:cNvSpPr/>
          <p:nvPr/>
        </p:nvSpPr>
        <p:spPr>
          <a:xfrm>
            <a:off x="6348174" y="3669268"/>
            <a:ext cx="7420451" cy="607219"/>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Inter" pitchFamily="34" charset="0"/>
                <a:ea typeface="Inter" pitchFamily="34" charset="-122"/>
                <a:cs typeface="Inter" pitchFamily="34" charset="-120"/>
              </a:rPr>
              <a:t>Use metrics like accuracy, precision, recall, F1-score, and confusion matrices to validate model effectiveness.</a:t>
            </a:r>
            <a:endParaRPr lang="en-US" sz="1450" dirty="0"/>
          </a:p>
        </p:txBody>
      </p:sp>
      <p:sp>
        <p:nvSpPr>
          <p:cNvPr id="10" name="Shape 7"/>
          <p:cNvSpPr/>
          <p:nvPr/>
        </p:nvSpPr>
        <p:spPr>
          <a:xfrm>
            <a:off x="6150769" y="4663678"/>
            <a:ext cx="7815263" cy="1427321"/>
          </a:xfrm>
          <a:prstGeom prst="roundRect">
            <a:avLst>
              <a:gd name="adj" fmla="val 5586"/>
            </a:avLst>
          </a:prstGeom>
          <a:solidFill>
            <a:srgbClr val="2F1D63"/>
          </a:solidFill>
          <a:ln w="7620">
            <a:solidFill>
              <a:srgbClr val="48367C"/>
            </a:solidFill>
            <a:prstDash val="solid"/>
          </a:ln>
        </p:spPr>
      </p:sp>
      <p:sp>
        <p:nvSpPr>
          <p:cNvPr id="11" name="Text 8"/>
          <p:cNvSpPr/>
          <p:nvPr/>
        </p:nvSpPr>
        <p:spPr>
          <a:xfrm>
            <a:off x="6348174" y="4861084"/>
            <a:ext cx="2601873" cy="311468"/>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Deployment Readiness</a:t>
            </a:r>
            <a:endParaRPr lang="en-US" sz="1950" dirty="0"/>
          </a:p>
        </p:txBody>
      </p:sp>
      <p:sp>
        <p:nvSpPr>
          <p:cNvPr id="12" name="Text 9"/>
          <p:cNvSpPr/>
          <p:nvPr/>
        </p:nvSpPr>
        <p:spPr>
          <a:xfrm>
            <a:off x="6348174" y="5286375"/>
            <a:ext cx="7420451" cy="607219"/>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Inter" pitchFamily="34" charset="0"/>
                <a:ea typeface="Inter" pitchFamily="34" charset="-122"/>
                <a:cs typeface="Inter" pitchFamily="34" charset="-120"/>
              </a:rPr>
              <a:t>Save model and tokenizer for future integration into real-time applications and research extensions.</a:t>
            </a:r>
            <a:endParaRPr lang="en-US" sz="1450" dirty="0"/>
          </a:p>
        </p:txBody>
      </p:sp>
      <p:sp>
        <p:nvSpPr>
          <p:cNvPr id="13" name="Shape 10"/>
          <p:cNvSpPr/>
          <p:nvPr/>
        </p:nvSpPr>
        <p:spPr>
          <a:xfrm>
            <a:off x="6150769" y="6280785"/>
            <a:ext cx="7815263" cy="1427321"/>
          </a:xfrm>
          <a:prstGeom prst="roundRect">
            <a:avLst>
              <a:gd name="adj" fmla="val 5586"/>
            </a:avLst>
          </a:prstGeom>
          <a:solidFill>
            <a:srgbClr val="2F1D63"/>
          </a:solidFill>
          <a:ln w="7620">
            <a:solidFill>
              <a:srgbClr val="48367C"/>
            </a:solidFill>
            <a:prstDash val="solid"/>
          </a:ln>
        </p:spPr>
      </p:sp>
      <p:sp>
        <p:nvSpPr>
          <p:cNvPr id="14" name="Text 11"/>
          <p:cNvSpPr/>
          <p:nvPr/>
        </p:nvSpPr>
        <p:spPr>
          <a:xfrm>
            <a:off x="6348174" y="6478191"/>
            <a:ext cx="2601158" cy="311468"/>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Research Contribution</a:t>
            </a:r>
            <a:endParaRPr lang="en-US" sz="1950" dirty="0"/>
          </a:p>
        </p:txBody>
      </p:sp>
      <p:sp>
        <p:nvSpPr>
          <p:cNvPr id="15" name="Text 12"/>
          <p:cNvSpPr/>
          <p:nvPr/>
        </p:nvSpPr>
        <p:spPr>
          <a:xfrm>
            <a:off x="6348174" y="6903482"/>
            <a:ext cx="7420451" cy="607219"/>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Inter" pitchFamily="34" charset="0"/>
                <a:ea typeface="Inter" pitchFamily="34" charset="-122"/>
                <a:cs typeface="Inter" pitchFamily="34" charset="-120"/>
              </a:rPr>
              <a:t>Provide a scalable, interpretable foundation for combating misinformation using transformer-based NLP.</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10772"/>
            <a:ext cx="13042821" cy="1488519"/>
          </a:xfrm>
          <a:prstGeom prst="rect">
            <a:avLst/>
          </a:prstGeom>
          <a:noFill/>
          <a:ln/>
        </p:spPr>
        <p:txBody>
          <a:bodyPr wrap="squar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Literature Review: Evolution of Fake News Detection</a:t>
            </a:r>
            <a:endParaRPr lang="en-US" sz="4650" dirty="0"/>
          </a:p>
        </p:txBody>
      </p:sp>
      <p:sp>
        <p:nvSpPr>
          <p:cNvPr id="3" name="Text 1"/>
          <p:cNvSpPr/>
          <p:nvPr/>
        </p:nvSpPr>
        <p:spPr>
          <a:xfrm>
            <a:off x="793790" y="3466267"/>
            <a:ext cx="2845594" cy="744141"/>
          </a:xfrm>
          <a:prstGeom prst="rect">
            <a:avLst/>
          </a:prstGeom>
          <a:noFill/>
          <a:ln/>
        </p:spPr>
        <p:txBody>
          <a:bodyPr wrap="squar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Traditional Machine Learning</a:t>
            </a:r>
            <a:endParaRPr lang="en-US" sz="2300" dirty="0"/>
          </a:p>
        </p:txBody>
      </p:sp>
      <p:sp>
        <p:nvSpPr>
          <p:cNvPr id="4" name="Text 2"/>
          <p:cNvSpPr/>
          <p:nvPr/>
        </p:nvSpPr>
        <p:spPr>
          <a:xfrm>
            <a:off x="793790" y="4437221"/>
            <a:ext cx="2845594"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Methods like Naive Bayes, SVM, and Random Forest used handcrafted features but lacked semantic understanding.</a:t>
            </a:r>
            <a:endParaRPr lang="en-US" sz="1750" dirty="0"/>
          </a:p>
        </p:txBody>
      </p:sp>
      <p:sp>
        <p:nvSpPr>
          <p:cNvPr id="5" name="Text 3"/>
          <p:cNvSpPr/>
          <p:nvPr/>
        </p:nvSpPr>
        <p:spPr>
          <a:xfrm>
            <a:off x="4200406" y="3466267"/>
            <a:ext cx="2845594" cy="744141"/>
          </a:xfrm>
          <a:prstGeom prst="rect">
            <a:avLst/>
          </a:prstGeom>
          <a:noFill/>
          <a:ln/>
        </p:spPr>
        <p:txBody>
          <a:bodyPr wrap="squar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Deep Learning Advances</a:t>
            </a:r>
            <a:endParaRPr lang="en-US" sz="2300" dirty="0"/>
          </a:p>
        </p:txBody>
      </p:sp>
      <p:sp>
        <p:nvSpPr>
          <p:cNvPr id="6" name="Text 4"/>
          <p:cNvSpPr/>
          <p:nvPr/>
        </p:nvSpPr>
        <p:spPr>
          <a:xfrm>
            <a:off x="4200406" y="4437221"/>
            <a:ext cx="2845594" cy="217741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RNNs, LSTMs, and CNNs improved feature extraction but struggled with long-range dependencies and context.</a:t>
            </a:r>
            <a:endParaRPr lang="en-US" sz="1750" dirty="0"/>
          </a:p>
        </p:txBody>
      </p:sp>
      <p:sp>
        <p:nvSpPr>
          <p:cNvPr id="7" name="Text 5"/>
          <p:cNvSpPr/>
          <p:nvPr/>
        </p:nvSpPr>
        <p:spPr>
          <a:xfrm>
            <a:off x="7607022" y="3466267"/>
            <a:ext cx="2845594"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Transformer Models</a:t>
            </a:r>
            <a:endParaRPr lang="en-US" sz="2300" dirty="0"/>
          </a:p>
        </p:txBody>
      </p:sp>
      <p:sp>
        <p:nvSpPr>
          <p:cNvPr id="8" name="Text 6"/>
          <p:cNvSpPr/>
          <p:nvPr/>
        </p:nvSpPr>
        <p:spPr>
          <a:xfrm>
            <a:off x="7607022" y="4065151"/>
            <a:ext cx="2845594"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BERT and variants capture bidirectional context, outperforming earlier models in fake news classification tasks.</a:t>
            </a:r>
            <a:endParaRPr lang="en-US" sz="1750" dirty="0"/>
          </a:p>
        </p:txBody>
      </p:sp>
      <p:sp>
        <p:nvSpPr>
          <p:cNvPr id="9" name="Text 7"/>
          <p:cNvSpPr/>
          <p:nvPr/>
        </p:nvSpPr>
        <p:spPr>
          <a:xfrm>
            <a:off x="11013638" y="3466267"/>
            <a:ext cx="2845594"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DistilBERT</a:t>
            </a:r>
            <a:endParaRPr lang="en-US" sz="2300" dirty="0"/>
          </a:p>
        </p:txBody>
      </p:sp>
      <p:sp>
        <p:nvSpPr>
          <p:cNvPr id="10" name="Text 8"/>
          <p:cNvSpPr/>
          <p:nvPr/>
        </p:nvSpPr>
        <p:spPr>
          <a:xfrm>
            <a:off x="11013638" y="4065151"/>
            <a:ext cx="2845594" cy="217741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A smaller, faster BERT variant retaining most accuracy, enabling efficient deployment in resource-constrained settings.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981"/>
          </a:xfrm>
          <a:prstGeom prst="rect">
            <a:avLst/>
          </a:prstGeom>
        </p:spPr>
      </p:pic>
      <p:pic>
        <p:nvPicPr>
          <p:cNvPr id="3" name="Image 1" descr="preencoded.png">    </p:cNvPr>
          <p:cNvPicPr>
            <a:picLocks noChangeAspect="1"/>
          </p:cNvPicPr>
          <p:nvPr/>
        </p:nvPicPr>
        <p:blipFill>
          <a:blip r:embed="rId2"/>
          <a:stretch>
            <a:fillRect/>
          </a:stretch>
        </p:blipFill>
        <p:spPr>
          <a:xfrm>
            <a:off x="9787890" y="885111"/>
            <a:ext cx="4198620" cy="6461760"/>
          </a:xfrm>
          <a:prstGeom prst="rect">
            <a:avLst/>
          </a:prstGeom>
        </p:spPr>
      </p:pic>
      <p:sp>
        <p:nvSpPr>
          <p:cNvPr id="4" name="Text 0"/>
          <p:cNvSpPr/>
          <p:nvPr/>
        </p:nvSpPr>
        <p:spPr>
          <a:xfrm>
            <a:off x="665202" y="522684"/>
            <a:ext cx="7813596" cy="1247061"/>
          </a:xfrm>
          <a:prstGeom prst="rect">
            <a:avLst/>
          </a:prstGeom>
          <a:noFill/>
          <a:ln/>
        </p:spPr>
        <p:txBody>
          <a:bodyPr wrap="square" lIns="0" tIns="0" rIns="0" bIns="0" rtlCol="0" anchor="t"/>
          <a:lstStyle/>
          <a:p>
            <a:pPr algn="l" indent="0" marL="0">
              <a:lnSpc>
                <a:spcPts val="4900"/>
              </a:lnSpc>
              <a:buNone/>
            </a:pPr>
            <a:r>
              <a:rPr lang="en-US" sz="3900" b="1" dirty="0">
                <a:solidFill>
                  <a:srgbClr val="FF8AAF"/>
                </a:solidFill>
                <a:latin typeface="Petrona Bold" pitchFamily="34" charset="0"/>
                <a:ea typeface="Petrona Bold" pitchFamily="34" charset="-122"/>
                <a:cs typeface="Petrona Bold" pitchFamily="34" charset="-120"/>
              </a:rPr>
              <a:t>Project Description and Methodology</a:t>
            </a:r>
            <a:endParaRPr lang="en-US" sz="3900" dirty="0"/>
          </a:p>
        </p:txBody>
      </p:sp>
      <p:pic>
        <p:nvPicPr>
          <p:cNvPr id="5" name="Image 2" descr="preencoded.png">    </p:cNvPr>
          <p:cNvPicPr>
            <a:picLocks noChangeAspect="1"/>
          </p:cNvPicPr>
          <p:nvPr/>
        </p:nvPicPr>
        <p:blipFill>
          <a:blip r:embed="rId3"/>
          <a:stretch>
            <a:fillRect/>
          </a:stretch>
        </p:blipFill>
        <p:spPr>
          <a:xfrm>
            <a:off x="665202" y="2054781"/>
            <a:ext cx="950238" cy="1413629"/>
          </a:xfrm>
          <a:prstGeom prst="rect">
            <a:avLst/>
          </a:prstGeom>
        </p:spPr>
      </p:pic>
      <p:sp>
        <p:nvSpPr>
          <p:cNvPr id="6" name="Text 1"/>
          <p:cNvSpPr/>
          <p:nvPr/>
        </p:nvSpPr>
        <p:spPr>
          <a:xfrm>
            <a:off x="1900476" y="2244804"/>
            <a:ext cx="2494598" cy="311706"/>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Data Collection</a:t>
            </a:r>
            <a:endParaRPr lang="en-US" sz="1950" dirty="0"/>
          </a:p>
        </p:txBody>
      </p:sp>
      <p:sp>
        <p:nvSpPr>
          <p:cNvPr id="7" name="Text 2"/>
          <p:cNvSpPr/>
          <p:nvPr/>
        </p:nvSpPr>
        <p:spPr>
          <a:xfrm>
            <a:off x="1900476" y="2670453"/>
            <a:ext cx="6578322" cy="607933"/>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Inter" pitchFamily="34" charset="0"/>
                <a:ea typeface="Inter" pitchFamily="34" charset="-122"/>
                <a:cs typeface="Inter" pitchFamily="34" charset="-120"/>
              </a:rPr>
              <a:t>Use Kaggle dataset with labeled fake and real news articles, balanced for binary classification.</a:t>
            </a:r>
            <a:endParaRPr lang="en-US" sz="1450" dirty="0"/>
          </a:p>
        </p:txBody>
      </p:sp>
      <p:pic>
        <p:nvPicPr>
          <p:cNvPr id="8" name="Image 3" descr="preencoded.png">    </p:cNvPr>
          <p:cNvPicPr>
            <a:picLocks noChangeAspect="1"/>
          </p:cNvPicPr>
          <p:nvPr/>
        </p:nvPicPr>
        <p:blipFill>
          <a:blip r:embed="rId4"/>
          <a:stretch>
            <a:fillRect/>
          </a:stretch>
        </p:blipFill>
        <p:spPr>
          <a:xfrm>
            <a:off x="665202" y="3468410"/>
            <a:ext cx="950238" cy="1413629"/>
          </a:xfrm>
          <a:prstGeom prst="rect">
            <a:avLst/>
          </a:prstGeom>
        </p:spPr>
      </p:pic>
      <p:sp>
        <p:nvSpPr>
          <p:cNvPr id="9" name="Text 3"/>
          <p:cNvSpPr/>
          <p:nvPr/>
        </p:nvSpPr>
        <p:spPr>
          <a:xfrm>
            <a:off x="1900476" y="3658433"/>
            <a:ext cx="2494598" cy="311706"/>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Preprocessing</a:t>
            </a:r>
            <a:endParaRPr lang="en-US" sz="1950" dirty="0"/>
          </a:p>
        </p:txBody>
      </p:sp>
      <p:sp>
        <p:nvSpPr>
          <p:cNvPr id="10" name="Text 4"/>
          <p:cNvSpPr/>
          <p:nvPr/>
        </p:nvSpPr>
        <p:spPr>
          <a:xfrm>
            <a:off x="1900476" y="4084082"/>
            <a:ext cx="6578322" cy="607933"/>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Inter" pitchFamily="34" charset="0"/>
                <a:ea typeface="Inter" pitchFamily="34" charset="-122"/>
                <a:cs typeface="Inter" pitchFamily="34" charset="-120"/>
              </a:rPr>
              <a:t>Clean text, tokenize using DistilBERT tokenizer, pad/truncate sequences to fixed length.</a:t>
            </a:r>
            <a:endParaRPr lang="en-US" sz="1450" dirty="0"/>
          </a:p>
        </p:txBody>
      </p:sp>
      <p:pic>
        <p:nvPicPr>
          <p:cNvPr id="11" name="Image 4" descr="preencoded.png">    </p:cNvPr>
          <p:cNvPicPr>
            <a:picLocks noChangeAspect="1"/>
          </p:cNvPicPr>
          <p:nvPr/>
        </p:nvPicPr>
        <p:blipFill>
          <a:blip r:embed="rId5"/>
          <a:stretch>
            <a:fillRect/>
          </a:stretch>
        </p:blipFill>
        <p:spPr>
          <a:xfrm>
            <a:off x="665202" y="4882039"/>
            <a:ext cx="950238" cy="1413629"/>
          </a:xfrm>
          <a:prstGeom prst="rect">
            <a:avLst/>
          </a:prstGeom>
        </p:spPr>
      </p:pic>
      <p:sp>
        <p:nvSpPr>
          <p:cNvPr id="12" name="Text 5"/>
          <p:cNvSpPr/>
          <p:nvPr/>
        </p:nvSpPr>
        <p:spPr>
          <a:xfrm>
            <a:off x="1900476" y="5072063"/>
            <a:ext cx="2494598" cy="311706"/>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Model Fine-tuning</a:t>
            </a:r>
            <a:endParaRPr lang="en-US" sz="1950" dirty="0"/>
          </a:p>
        </p:txBody>
      </p:sp>
      <p:sp>
        <p:nvSpPr>
          <p:cNvPr id="13" name="Text 6"/>
          <p:cNvSpPr/>
          <p:nvPr/>
        </p:nvSpPr>
        <p:spPr>
          <a:xfrm>
            <a:off x="1900476" y="5497711"/>
            <a:ext cx="6578322" cy="607933"/>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Inter" pitchFamily="34" charset="0"/>
                <a:ea typeface="Inter" pitchFamily="34" charset="-122"/>
                <a:cs typeface="Inter" pitchFamily="34" charset="-120"/>
              </a:rPr>
              <a:t>Train DistilBERT with binary cross-entropy loss and AdamW optimizer on tokenized data.</a:t>
            </a:r>
            <a:endParaRPr lang="en-US" sz="1450" dirty="0"/>
          </a:p>
        </p:txBody>
      </p:sp>
      <p:pic>
        <p:nvPicPr>
          <p:cNvPr id="14" name="Image 5" descr="preencoded.png">    </p:cNvPr>
          <p:cNvPicPr>
            <a:picLocks noChangeAspect="1"/>
          </p:cNvPicPr>
          <p:nvPr/>
        </p:nvPicPr>
        <p:blipFill>
          <a:blip r:embed="rId6"/>
          <a:stretch>
            <a:fillRect/>
          </a:stretch>
        </p:blipFill>
        <p:spPr>
          <a:xfrm>
            <a:off x="665202" y="6295668"/>
            <a:ext cx="950238" cy="1413629"/>
          </a:xfrm>
          <a:prstGeom prst="rect">
            <a:avLst/>
          </a:prstGeom>
        </p:spPr>
      </p:pic>
      <p:sp>
        <p:nvSpPr>
          <p:cNvPr id="15" name="Text 7"/>
          <p:cNvSpPr/>
          <p:nvPr/>
        </p:nvSpPr>
        <p:spPr>
          <a:xfrm>
            <a:off x="1900476" y="6485692"/>
            <a:ext cx="2494598" cy="311706"/>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Evaluation</a:t>
            </a:r>
            <a:endParaRPr lang="en-US" sz="1950" dirty="0"/>
          </a:p>
        </p:txBody>
      </p:sp>
      <p:sp>
        <p:nvSpPr>
          <p:cNvPr id="16" name="Text 8"/>
          <p:cNvSpPr/>
          <p:nvPr/>
        </p:nvSpPr>
        <p:spPr>
          <a:xfrm>
            <a:off x="1900476" y="6911340"/>
            <a:ext cx="6578322" cy="607933"/>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Inter" pitchFamily="34" charset="0"/>
                <a:ea typeface="Inter" pitchFamily="34" charset="-122"/>
                <a:cs typeface="Inter" pitchFamily="34" charset="-120"/>
              </a:rPr>
              <a:t>Assess accuracy, precision, recall, F1-score, and visualize confusion matrix and ROC curves.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0413" y="1213723"/>
            <a:ext cx="7411998" cy="631865"/>
          </a:xfrm>
          <a:prstGeom prst="rect">
            <a:avLst/>
          </a:prstGeom>
          <a:noFill/>
          <a:ln/>
        </p:spPr>
        <p:txBody>
          <a:bodyPr wrap="none" lIns="0" tIns="0" rIns="0" bIns="0" rtlCol="0" anchor="t"/>
          <a:lstStyle/>
          <a:p>
            <a:pPr algn="l" indent="0" marL="0">
              <a:lnSpc>
                <a:spcPts val="4950"/>
              </a:lnSpc>
              <a:buNone/>
            </a:pPr>
            <a:r>
              <a:rPr lang="en-US" sz="3950" b="1" dirty="0">
                <a:solidFill>
                  <a:srgbClr val="FF8AAF"/>
                </a:solidFill>
                <a:latin typeface="Petrona Bold" pitchFamily="34" charset="0"/>
                <a:ea typeface="Petrona Bold" pitchFamily="34" charset="-122"/>
                <a:cs typeface="Petrona Bold" pitchFamily="34" charset="-120"/>
              </a:rPr>
              <a:t>Code Implementation and Tools</a:t>
            </a:r>
            <a:endParaRPr lang="en-US" sz="3950" dirty="0"/>
          </a:p>
        </p:txBody>
      </p:sp>
      <p:pic>
        <p:nvPicPr>
          <p:cNvPr id="4" name="Image 1" descr="preencoded.png">    </p:cNvPr>
          <p:cNvPicPr>
            <a:picLocks noChangeAspect="1"/>
          </p:cNvPicPr>
          <p:nvPr/>
        </p:nvPicPr>
        <p:blipFill>
          <a:blip r:embed="rId2"/>
          <a:stretch>
            <a:fillRect/>
          </a:stretch>
        </p:blipFill>
        <p:spPr>
          <a:xfrm>
            <a:off x="6160413" y="2168128"/>
            <a:ext cx="481489" cy="481489"/>
          </a:xfrm>
          <a:prstGeom prst="rect">
            <a:avLst/>
          </a:prstGeom>
        </p:spPr>
      </p:pic>
      <p:sp>
        <p:nvSpPr>
          <p:cNvPr id="5" name="Text 1"/>
          <p:cNvSpPr/>
          <p:nvPr/>
        </p:nvSpPr>
        <p:spPr>
          <a:xfrm>
            <a:off x="6834426" y="2248733"/>
            <a:ext cx="1764149" cy="315873"/>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Python 3.10</a:t>
            </a:r>
            <a:endParaRPr lang="en-US" sz="1950" dirty="0"/>
          </a:p>
        </p:txBody>
      </p:sp>
      <p:sp>
        <p:nvSpPr>
          <p:cNvPr id="6" name="Text 2"/>
          <p:cNvSpPr/>
          <p:nvPr/>
        </p:nvSpPr>
        <p:spPr>
          <a:xfrm>
            <a:off x="6834426" y="2680097"/>
            <a:ext cx="1764149" cy="1540669"/>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Inter" pitchFamily="34" charset="0"/>
                <a:ea typeface="Inter" pitchFamily="34" charset="-122"/>
                <a:cs typeface="Inter" pitchFamily="34" charset="-120"/>
              </a:rPr>
              <a:t>Primary programming language for data processing and model training.</a:t>
            </a:r>
            <a:endParaRPr lang="en-US" sz="1500" dirty="0"/>
          </a:p>
        </p:txBody>
      </p:sp>
      <p:pic>
        <p:nvPicPr>
          <p:cNvPr id="7" name="Image 2" descr="preencoded.png">    </p:cNvPr>
          <p:cNvPicPr>
            <a:picLocks noChangeAspect="1"/>
          </p:cNvPicPr>
          <p:nvPr/>
        </p:nvPicPr>
        <p:blipFill>
          <a:blip r:embed="rId3"/>
          <a:stretch>
            <a:fillRect/>
          </a:stretch>
        </p:blipFill>
        <p:spPr>
          <a:xfrm>
            <a:off x="8839319" y="2168128"/>
            <a:ext cx="481489" cy="481489"/>
          </a:xfrm>
          <a:prstGeom prst="rect">
            <a:avLst/>
          </a:prstGeom>
        </p:spPr>
      </p:pic>
      <p:sp>
        <p:nvSpPr>
          <p:cNvPr id="8" name="Text 3"/>
          <p:cNvSpPr/>
          <p:nvPr/>
        </p:nvSpPr>
        <p:spPr>
          <a:xfrm>
            <a:off x="9513332" y="2248733"/>
            <a:ext cx="1764149" cy="315873"/>
          </a:xfrm>
          <a:prstGeom prst="rect">
            <a:avLst/>
          </a:prstGeom>
          <a:noFill/>
          <a:ln/>
        </p:spPr>
        <p:txBody>
          <a:bodyPr wrap="non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PyTorch</a:t>
            </a:r>
            <a:endParaRPr lang="en-US" sz="1950" dirty="0"/>
          </a:p>
        </p:txBody>
      </p:sp>
      <p:sp>
        <p:nvSpPr>
          <p:cNvPr id="9" name="Text 4"/>
          <p:cNvSpPr/>
          <p:nvPr/>
        </p:nvSpPr>
        <p:spPr>
          <a:xfrm>
            <a:off x="9513332" y="2680097"/>
            <a:ext cx="1764149" cy="1540669"/>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Inter" pitchFamily="34" charset="0"/>
                <a:ea typeface="Inter" pitchFamily="34" charset="-122"/>
                <a:cs typeface="Inter" pitchFamily="34" charset="-120"/>
              </a:rPr>
              <a:t>Deep learning framework used for building and fine-tuning DistilBERT.</a:t>
            </a:r>
            <a:endParaRPr lang="en-US" sz="1500" dirty="0"/>
          </a:p>
        </p:txBody>
      </p:sp>
      <p:pic>
        <p:nvPicPr>
          <p:cNvPr id="10" name="Image 3" descr="preencoded.png">    </p:cNvPr>
          <p:cNvPicPr>
            <a:picLocks noChangeAspect="1"/>
          </p:cNvPicPr>
          <p:nvPr/>
        </p:nvPicPr>
        <p:blipFill>
          <a:blip r:embed="rId4"/>
          <a:stretch>
            <a:fillRect/>
          </a:stretch>
        </p:blipFill>
        <p:spPr>
          <a:xfrm>
            <a:off x="11518225" y="2168128"/>
            <a:ext cx="481489" cy="481489"/>
          </a:xfrm>
          <a:prstGeom prst="rect">
            <a:avLst/>
          </a:prstGeom>
        </p:spPr>
      </p:pic>
      <p:sp>
        <p:nvSpPr>
          <p:cNvPr id="11" name="Text 5"/>
          <p:cNvSpPr/>
          <p:nvPr/>
        </p:nvSpPr>
        <p:spPr>
          <a:xfrm>
            <a:off x="12192238" y="2248733"/>
            <a:ext cx="1764149" cy="631746"/>
          </a:xfrm>
          <a:prstGeom prst="rect">
            <a:avLst/>
          </a:prstGeom>
          <a:noFill/>
          <a:ln/>
        </p:spPr>
        <p:txBody>
          <a:bodyPr wrap="squar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Transformers Library</a:t>
            </a:r>
            <a:endParaRPr lang="en-US" sz="1950" dirty="0"/>
          </a:p>
        </p:txBody>
      </p:sp>
      <p:sp>
        <p:nvSpPr>
          <p:cNvPr id="12" name="Text 6"/>
          <p:cNvSpPr/>
          <p:nvPr/>
        </p:nvSpPr>
        <p:spPr>
          <a:xfrm>
            <a:off x="12192238" y="2995970"/>
            <a:ext cx="1764149" cy="1232535"/>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Inter" pitchFamily="34" charset="0"/>
                <a:ea typeface="Inter" pitchFamily="34" charset="-122"/>
                <a:cs typeface="Inter" pitchFamily="34" charset="-120"/>
              </a:rPr>
              <a:t>Hugging Face library for pre-trained models and tokenizers.</a:t>
            </a:r>
            <a:endParaRPr lang="en-US" sz="1500" dirty="0"/>
          </a:p>
        </p:txBody>
      </p:sp>
      <p:pic>
        <p:nvPicPr>
          <p:cNvPr id="13" name="Image 4" descr="preencoded.png">    </p:cNvPr>
          <p:cNvPicPr>
            <a:picLocks noChangeAspect="1"/>
          </p:cNvPicPr>
          <p:nvPr/>
        </p:nvPicPr>
        <p:blipFill>
          <a:blip r:embed="rId5"/>
          <a:stretch>
            <a:fillRect/>
          </a:stretch>
        </p:blipFill>
        <p:spPr>
          <a:xfrm>
            <a:off x="6160413" y="4647367"/>
            <a:ext cx="481489" cy="481489"/>
          </a:xfrm>
          <a:prstGeom prst="rect">
            <a:avLst/>
          </a:prstGeom>
        </p:spPr>
      </p:pic>
      <p:sp>
        <p:nvSpPr>
          <p:cNvPr id="14" name="Text 7"/>
          <p:cNvSpPr/>
          <p:nvPr/>
        </p:nvSpPr>
        <p:spPr>
          <a:xfrm>
            <a:off x="6834426" y="4727972"/>
            <a:ext cx="1764149" cy="631746"/>
          </a:xfrm>
          <a:prstGeom prst="rect">
            <a:avLst/>
          </a:prstGeom>
          <a:noFill/>
          <a:ln/>
        </p:spPr>
        <p:txBody>
          <a:bodyPr wrap="square" lIns="0" tIns="0" rIns="0" bIns="0" rtlCol="0" anchor="t"/>
          <a:lstStyle/>
          <a:p>
            <a:pPr algn="l" indent="0" marL="0">
              <a:lnSpc>
                <a:spcPts val="2450"/>
              </a:lnSpc>
              <a:buNone/>
            </a:pPr>
            <a:r>
              <a:rPr lang="en-US" sz="1950" b="1" dirty="0">
                <a:solidFill>
                  <a:srgbClr val="E0D6DE"/>
                </a:solidFill>
                <a:latin typeface="Petrona Bold" pitchFamily="34" charset="0"/>
                <a:ea typeface="Petrona Bold" pitchFamily="34" charset="-122"/>
                <a:cs typeface="Petrona Bold" pitchFamily="34" charset="-120"/>
              </a:rPr>
              <a:t>Matplotlib &amp; Seaborn</a:t>
            </a:r>
            <a:endParaRPr lang="en-US" sz="1950" dirty="0"/>
          </a:p>
        </p:txBody>
      </p:sp>
      <p:sp>
        <p:nvSpPr>
          <p:cNvPr id="15" name="Text 8"/>
          <p:cNvSpPr/>
          <p:nvPr/>
        </p:nvSpPr>
        <p:spPr>
          <a:xfrm>
            <a:off x="6834426" y="5475208"/>
            <a:ext cx="1764149" cy="1540669"/>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Inter" pitchFamily="34" charset="0"/>
                <a:ea typeface="Inter" pitchFamily="34" charset="-122"/>
                <a:cs typeface="Inter" pitchFamily="34" charset="-120"/>
              </a:rPr>
              <a:t>Visualization tools for plotting confusion matrices and performance metrics.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89641"/>
            <a:ext cx="7228284"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Data Analysis and Insights</a:t>
            </a:r>
            <a:endParaRPr lang="en-US" sz="4650" dirty="0"/>
          </a:p>
        </p:txBody>
      </p:sp>
      <p:sp>
        <p:nvSpPr>
          <p:cNvPr id="3" name="Text 1"/>
          <p:cNvSpPr/>
          <p:nvPr/>
        </p:nvSpPr>
        <p:spPr>
          <a:xfrm>
            <a:off x="793790" y="320087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Dataset Overview</a:t>
            </a:r>
            <a:endParaRPr lang="en-US" sz="2300" dirty="0"/>
          </a:p>
        </p:txBody>
      </p:sp>
      <p:sp>
        <p:nvSpPr>
          <p:cNvPr id="4" name="Text 2"/>
          <p:cNvSpPr/>
          <p:nvPr/>
        </p:nvSpPr>
        <p:spPr>
          <a:xfrm>
            <a:off x="793790" y="3799761"/>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Balanced dataset with 250 fake and 250 real news articles, combined and shuffled for training.</a:t>
            </a:r>
            <a:endParaRPr lang="en-US" sz="1750" dirty="0"/>
          </a:p>
        </p:txBody>
      </p:sp>
      <p:sp>
        <p:nvSpPr>
          <p:cNvPr id="5" name="Text 3"/>
          <p:cNvSpPr/>
          <p:nvPr/>
        </p:nvSpPr>
        <p:spPr>
          <a:xfrm>
            <a:off x="793790" y="472963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Average article length ~350 words</a:t>
            </a:r>
            <a:endParaRPr lang="en-US" sz="1750" dirty="0"/>
          </a:p>
        </p:txBody>
      </p:sp>
      <p:sp>
        <p:nvSpPr>
          <p:cNvPr id="6" name="Text 4"/>
          <p:cNvSpPr/>
          <p:nvPr/>
        </p:nvSpPr>
        <p:spPr>
          <a:xfrm>
            <a:off x="793790" y="517183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Max length ~1800 words</a:t>
            </a:r>
            <a:endParaRPr lang="en-US" sz="1750" dirty="0"/>
          </a:p>
        </p:txBody>
      </p:sp>
      <p:sp>
        <p:nvSpPr>
          <p:cNvPr id="7" name="Text 5"/>
          <p:cNvSpPr/>
          <p:nvPr/>
        </p:nvSpPr>
        <p:spPr>
          <a:xfrm>
            <a:off x="793790" y="561403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Max token length set to 256 for model input</a:t>
            </a:r>
            <a:endParaRPr lang="en-US" sz="1750" dirty="0"/>
          </a:p>
        </p:txBody>
      </p:sp>
      <p:sp>
        <p:nvSpPr>
          <p:cNvPr id="8" name="Text 6"/>
          <p:cNvSpPr/>
          <p:nvPr/>
        </p:nvSpPr>
        <p:spPr>
          <a:xfrm>
            <a:off x="7599521" y="320087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Textual Patterns</a:t>
            </a:r>
            <a:endParaRPr lang="en-US" sz="2300" dirty="0"/>
          </a:p>
        </p:txBody>
      </p:sp>
      <p:sp>
        <p:nvSpPr>
          <p:cNvPr id="9" name="Text 7"/>
          <p:cNvSpPr/>
          <p:nvPr/>
        </p:nvSpPr>
        <p:spPr>
          <a:xfrm>
            <a:off x="7599521" y="3799761"/>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Fake news often uses sensational keywords like "breaking" and "report," while real news focuses on official terms like "president" and "election."</a:t>
            </a:r>
            <a:endParaRPr lang="en-US" sz="1750" dirty="0"/>
          </a:p>
        </p:txBody>
      </p:sp>
      <p:sp>
        <p:nvSpPr>
          <p:cNvPr id="10" name="Text 8"/>
          <p:cNvSpPr/>
          <p:nvPr/>
        </p:nvSpPr>
        <p:spPr>
          <a:xfrm>
            <a:off x="7599521" y="509254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Fake news shows stronger sentiment polarity</a:t>
            </a:r>
            <a:endParaRPr lang="en-US" sz="1750" dirty="0"/>
          </a:p>
        </p:txBody>
      </p:sp>
      <p:sp>
        <p:nvSpPr>
          <p:cNvPr id="11" name="Text 9"/>
          <p:cNvSpPr/>
          <p:nvPr/>
        </p:nvSpPr>
        <p:spPr>
          <a:xfrm>
            <a:off x="7599521" y="553473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Distinct unigram and bigram patterns differentiate classes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464034"/>
          </a:xfrm>
          <a:prstGeom prst="rect">
            <a:avLst/>
          </a:prstGeom>
        </p:spPr>
      </p:pic>
      <p:pic>
        <p:nvPicPr>
          <p:cNvPr id="3" name="Image 1" descr="preencoded.png">    </p:cNvPr>
          <p:cNvPicPr>
            <a:picLocks noChangeAspect="1"/>
          </p:cNvPicPr>
          <p:nvPr/>
        </p:nvPicPr>
        <p:blipFill>
          <a:blip r:embed="rId2"/>
          <a:stretch>
            <a:fillRect/>
          </a:stretch>
        </p:blipFill>
        <p:spPr>
          <a:xfrm>
            <a:off x="9340334" y="1629608"/>
            <a:ext cx="5093613" cy="5204817"/>
          </a:xfrm>
          <a:prstGeom prst="rect">
            <a:avLst/>
          </a:prstGeom>
        </p:spPr>
      </p:pic>
      <p:sp>
        <p:nvSpPr>
          <p:cNvPr id="4" name="Text 0"/>
          <p:cNvSpPr/>
          <p:nvPr/>
        </p:nvSpPr>
        <p:spPr>
          <a:xfrm>
            <a:off x="549831" y="431959"/>
            <a:ext cx="6023967" cy="515541"/>
          </a:xfrm>
          <a:prstGeom prst="rect">
            <a:avLst/>
          </a:prstGeom>
          <a:noFill/>
          <a:ln/>
        </p:spPr>
        <p:txBody>
          <a:bodyPr wrap="none" lIns="0" tIns="0" rIns="0" bIns="0" rtlCol="0" anchor="t"/>
          <a:lstStyle/>
          <a:p>
            <a:pPr algn="l" indent="0" marL="0">
              <a:lnSpc>
                <a:spcPts val="4050"/>
              </a:lnSpc>
              <a:buNone/>
            </a:pPr>
            <a:r>
              <a:rPr lang="en-US" sz="3200" b="1" dirty="0">
                <a:solidFill>
                  <a:srgbClr val="FF8AAF"/>
                </a:solidFill>
                <a:latin typeface="Petrona Bold" pitchFamily="34" charset="0"/>
                <a:ea typeface="Petrona Bold" pitchFamily="34" charset="-122"/>
                <a:cs typeface="Petrona Bold" pitchFamily="34" charset="-120"/>
              </a:rPr>
              <a:t>Model Performance and Results</a:t>
            </a:r>
            <a:endParaRPr lang="en-US" sz="3200" dirty="0"/>
          </a:p>
        </p:txBody>
      </p:sp>
      <p:sp>
        <p:nvSpPr>
          <p:cNvPr id="5" name="Shape 1"/>
          <p:cNvSpPr/>
          <p:nvPr/>
        </p:nvSpPr>
        <p:spPr>
          <a:xfrm>
            <a:off x="549831" y="1183124"/>
            <a:ext cx="353378" cy="353378"/>
          </a:xfrm>
          <a:prstGeom prst="roundRect">
            <a:avLst>
              <a:gd name="adj" fmla="val 18672"/>
            </a:avLst>
          </a:prstGeom>
          <a:solidFill>
            <a:srgbClr val="2F1D63"/>
          </a:solidFill>
          <a:ln w="7620">
            <a:solidFill>
              <a:srgbClr val="48367C"/>
            </a:solidFill>
            <a:prstDash val="solid"/>
          </a:ln>
        </p:spPr>
      </p:sp>
      <p:sp>
        <p:nvSpPr>
          <p:cNvPr id="6" name="Text 2"/>
          <p:cNvSpPr/>
          <p:nvPr/>
        </p:nvSpPr>
        <p:spPr>
          <a:xfrm>
            <a:off x="1060252" y="1237059"/>
            <a:ext cx="2061924" cy="257770"/>
          </a:xfrm>
          <a:prstGeom prst="rect">
            <a:avLst/>
          </a:prstGeom>
          <a:noFill/>
          <a:ln/>
        </p:spPr>
        <p:txBody>
          <a:bodyPr wrap="none" lIns="0" tIns="0" rIns="0" bIns="0" rtlCol="0" anchor="t"/>
          <a:lstStyle/>
          <a:p>
            <a:pPr algn="l" indent="0" marL="0">
              <a:lnSpc>
                <a:spcPts val="2000"/>
              </a:lnSpc>
              <a:buNone/>
            </a:pPr>
            <a:r>
              <a:rPr lang="en-US" sz="1600" b="1" dirty="0">
                <a:solidFill>
                  <a:srgbClr val="E0D6DE"/>
                </a:solidFill>
                <a:latin typeface="Petrona Bold" pitchFamily="34" charset="0"/>
                <a:ea typeface="Petrona Bold" pitchFamily="34" charset="-122"/>
                <a:cs typeface="Petrona Bold" pitchFamily="34" charset="-120"/>
              </a:rPr>
              <a:t>High Accuracy</a:t>
            </a:r>
            <a:endParaRPr lang="en-US" sz="1600" dirty="0"/>
          </a:p>
        </p:txBody>
      </p:sp>
      <p:sp>
        <p:nvSpPr>
          <p:cNvPr id="7" name="Text 3"/>
          <p:cNvSpPr/>
          <p:nvPr/>
        </p:nvSpPr>
        <p:spPr>
          <a:xfrm>
            <a:off x="1060252" y="1589008"/>
            <a:ext cx="3413641" cy="753666"/>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Inter" pitchFamily="34" charset="0"/>
                <a:ea typeface="Inter" pitchFamily="34" charset="-122"/>
                <a:cs typeface="Inter" pitchFamily="34" charset="-120"/>
              </a:rPr>
              <a:t>Model achieved 96% accuracy with balanced precision and recall, indicating reliable classification.</a:t>
            </a:r>
            <a:endParaRPr lang="en-US" sz="1200" dirty="0"/>
          </a:p>
        </p:txBody>
      </p:sp>
      <p:sp>
        <p:nvSpPr>
          <p:cNvPr id="8" name="Shape 4"/>
          <p:cNvSpPr/>
          <p:nvPr/>
        </p:nvSpPr>
        <p:spPr>
          <a:xfrm>
            <a:off x="4670227" y="1183124"/>
            <a:ext cx="353378" cy="353378"/>
          </a:xfrm>
          <a:prstGeom prst="roundRect">
            <a:avLst>
              <a:gd name="adj" fmla="val 18672"/>
            </a:avLst>
          </a:prstGeom>
          <a:solidFill>
            <a:srgbClr val="2F1D63"/>
          </a:solidFill>
          <a:ln w="7620">
            <a:solidFill>
              <a:srgbClr val="48367C"/>
            </a:solidFill>
            <a:prstDash val="solid"/>
          </a:ln>
        </p:spPr>
      </p:sp>
      <p:sp>
        <p:nvSpPr>
          <p:cNvPr id="9" name="Text 5"/>
          <p:cNvSpPr/>
          <p:nvPr/>
        </p:nvSpPr>
        <p:spPr>
          <a:xfrm>
            <a:off x="5180648" y="1237059"/>
            <a:ext cx="2713911" cy="257770"/>
          </a:xfrm>
          <a:prstGeom prst="rect">
            <a:avLst/>
          </a:prstGeom>
          <a:noFill/>
          <a:ln/>
        </p:spPr>
        <p:txBody>
          <a:bodyPr wrap="none" lIns="0" tIns="0" rIns="0" bIns="0" rtlCol="0" anchor="t"/>
          <a:lstStyle/>
          <a:p>
            <a:pPr algn="l" indent="0" marL="0">
              <a:lnSpc>
                <a:spcPts val="2000"/>
              </a:lnSpc>
              <a:buNone/>
            </a:pPr>
            <a:r>
              <a:rPr lang="en-US" sz="1600" b="1" dirty="0">
                <a:solidFill>
                  <a:srgbClr val="E0D6DE"/>
                </a:solidFill>
                <a:latin typeface="Petrona Bold" pitchFamily="34" charset="0"/>
                <a:ea typeface="Petrona Bold" pitchFamily="34" charset="-122"/>
                <a:cs typeface="Petrona Bold" pitchFamily="34" charset="-120"/>
              </a:rPr>
              <a:t>Confusion Matrix Highlights</a:t>
            </a:r>
            <a:endParaRPr lang="en-US" sz="1600" dirty="0"/>
          </a:p>
        </p:txBody>
      </p:sp>
      <p:sp>
        <p:nvSpPr>
          <p:cNvPr id="10" name="Text 6"/>
          <p:cNvSpPr/>
          <p:nvPr/>
        </p:nvSpPr>
        <p:spPr>
          <a:xfrm>
            <a:off x="5180648" y="1589008"/>
            <a:ext cx="3413641" cy="753666"/>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Inter" pitchFamily="34" charset="0"/>
                <a:ea typeface="Inter" pitchFamily="34" charset="-122"/>
                <a:cs typeface="Inter" pitchFamily="34" charset="-120"/>
              </a:rPr>
              <a:t>Low misclassification rates: 4 false positives and 5 false negatives, showing strong practical performance.</a:t>
            </a:r>
            <a:endParaRPr lang="en-US" sz="1200" dirty="0"/>
          </a:p>
        </p:txBody>
      </p:sp>
      <p:sp>
        <p:nvSpPr>
          <p:cNvPr id="11" name="Shape 7"/>
          <p:cNvSpPr/>
          <p:nvPr/>
        </p:nvSpPr>
        <p:spPr>
          <a:xfrm>
            <a:off x="549831" y="2656761"/>
            <a:ext cx="353378" cy="353378"/>
          </a:xfrm>
          <a:prstGeom prst="roundRect">
            <a:avLst>
              <a:gd name="adj" fmla="val 18672"/>
            </a:avLst>
          </a:prstGeom>
          <a:solidFill>
            <a:srgbClr val="2F1D63"/>
          </a:solidFill>
          <a:ln w="7620">
            <a:solidFill>
              <a:srgbClr val="48367C"/>
            </a:solidFill>
            <a:prstDash val="solid"/>
          </a:ln>
        </p:spPr>
      </p:sp>
      <p:sp>
        <p:nvSpPr>
          <p:cNvPr id="12" name="Text 8"/>
          <p:cNvSpPr/>
          <p:nvPr/>
        </p:nvSpPr>
        <p:spPr>
          <a:xfrm>
            <a:off x="1060252" y="2710696"/>
            <a:ext cx="2426256" cy="257770"/>
          </a:xfrm>
          <a:prstGeom prst="rect">
            <a:avLst/>
          </a:prstGeom>
          <a:noFill/>
          <a:ln/>
        </p:spPr>
        <p:txBody>
          <a:bodyPr wrap="none" lIns="0" tIns="0" rIns="0" bIns="0" rtlCol="0" anchor="t"/>
          <a:lstStyle/>
          <a:p>
            <a:pPr algn="l" indent="0" marL="0">
              <a:lnSpc>
                <a:spcPts val="2000"/>
              </a:lnSpc>
              <a:buNone/>
            </a:pPr>
            <a:r>
              <a:rPr lang="en-US" sz="1600" b="1" dirty="0">
                <a:solidFill>
                  <a:srgbClr val="E0D6DE"/>
                </a:solidFill>
                <a:latin typeface="Petrona Bold" pitchFamily="34" charset="0"/>
                <a:ea typeface="Petrona Bold" pitchFamily="34" charset="-122"/>
                <a:cs typeface="Petrona Bold" pitchFamily="34" charset="-120"/>
              </a:rPr>
              <a:t>ROC and Precision-Recall</a:t>
            </a:r>
            <a:endParaRPr lang="en-US" sz="1600" dirty="0"/>
          </a:p>
        </p:txBody>
      </p:sp>
      <p:sp>
        <p:nvSpPr>
          <p:cNvPr id="13" name="Text 9"/>
          <p:cNvSpPr/>
          <p:nvPr/>
        </p:nvSpPr>
        <p:spPr>
          <a:xfrm>
            <a:off x="1060252" y="3062645"/>
            <a:ext cx="7533918" cy="251222"/>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Inter" pitchFamily="34" charset="0"/>
                <a:ea typeface="Inter" pitchFamily="34" charset="-122"/>
                <a:cs typeface="Inter" pitchFamily="34" charset="-120"/>
              </a:rPr>
              <a:t>AUC-ROC score of 0.97 demonstrates excellent separability between fake and real news classes.</a:t>
            </a:r>
            <a:endParaRPr lang="en-US" sz="1200" dirty="0"/>
          </a:p>
        </p:txBody>
      </p:sp>
      <p:pic>
        <p:nvPicPr>
          <p:cNvPr id="14" name="Image 2" descr="preencoded.png">    </p:cNvPr>
          <p:cNvPicPr>
            <a:picLocks noChangeAspect="1"/>
          </p:cNvPicPr>
          <p:nvPr/>
        </p:nvPicPr>
        <p:blipFill>
          <a:blip r:embed="rId3"/>
          <a:stretch>
            <a:fillRect/>
          </a:stretch>
        </p:blipFill>
        <p:spPr>
          <a:xfrm>
            <a:off x="549831" y="3490555"/>
            <a:ext cx="5539740" cy="45415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2025-05-26T20:51:50Z</dcterms:created>
  <dcterms:modified xsi:type="dcterms:W3CDTF">2025-05-26T20:51:50Z</dcterms:modified>
</cp:coreProperties>
</file>